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mp3" ContentType="audio/unknown"/>
  <Default Extension="m4a" ContentType="audio/unknown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8288000" cy="10287000"/>
  <p:notesSz cx="6858000" cy="9144000"/>
  <p:embeddedFontLst>
    <p:embeddedFont>
      <p:font typeface="Poppins" panose="020B0604020202020204" charset="0"/>
      <p:regular r:id="rId8"/>
    </p:embeddedFont>
    <p:embeddedFont>
      <p:font typeface="Calibri" panose="020F0502020204030204" pitchFamily="34" charset="0"/>
      <p:regular r:id="rId9"/>
      <p:bold r:id="rId10"/>
      <p:italic r:id="rId11"/>
      <p:boldItalic r:id="rId1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>
        <p:scale>
          <a:sx n="52" d="100"/>
          <a:sy n="52" d="100"/>
        </p:scale>
        <p:origin x="-396" y="3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.sv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5" Type="http://schemas.openxmlformats.org/officeDocument/2006/relationships/slide" Target="slide2.xml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13" Type="http://schemas.openxmlformats.org/officeDocument/2006/relationships/image" Target="../media/image9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6.png"/><Relationship Id="rId12" Type="http://schemas.openxmlformats.org/officeDocument/2006/relationships/image" Target="../media/image9.svg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6" Type="http://schemas.openxmlformats.org/officeDocument/2006/relationships/image" Target="../media/image5.svg"/><Relationship Id="rId11" Type="http://schemas.openxmlformats.org/officeDocument/2006/relationships/image" Target="../media/image8.png"/><Relationship Id="rId5" Type="http://schemas.openxmlformats.org/officeDocument/2006/relationships/image" Target="../media/image5.png"/><Relationship Id="rId10" Type="http://schemas.openxmlformats.org/officeDocument/2006/relationships/slide" Target="slide1.xml"/><Relationship Id="rId4" Type="http://schemas.openxmlformats.org/officeDocument/2006/relationships/image" Target="../media/image4.png"/><Relationship Id="rId9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7.xml"/><Relationship Id="rId7" Type="http://schemas.openxmlformats.org/officeDocument/2006/relationships/slide" Target="slide4.xml"/><Relationship Id="rId12" Type="http://schemas.openxmlformats.org/officeDocument/2006/relationships/image" Target="../media/image9.png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6" Type="http://schemas.openxmlformats.org/officeDocument/2006/relationships/image" Target="../media/image11.png"/><Relationship Id="rId11" Type="http://schemas.openxmlformats.org/officeDocument/2006/relationships/image" Target="../media/image13.svg"/><Relationship Id="rId5" Type="http://schemas.openxmlformats.org/officeDocument/2006/relationships/image" Target="../media/image10.png"/><Relationship Id="rId10" Type="http://schemas.openxmlformats.org/officeDocument/2006/relationships/image" Target="../media/image12.png"/><Relationship Id="rId4" Type="http://schemas.openxmlformats.org/officeDocument/2006/relationships/image" Target="../media/image4.png"/><Relationship Id="rId9" Type="http://schemas.openxmlformats.org/officeDocument/2006/relationships/slide" Target="slide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7.xml"/><Relationship Id="rId7" Type="http://schemas.openxmlformats.org/officeDocument/2006/relationships/slide" Target="slide5.xml"/><Relationship Id="rId12" Type="http://schemas.openxmlformats.org/officeDocument/2006/relationships/image" Target="../media/image9.png"/><Relationship Id="rId2" Type="http://schemas.openxmlformats.org/officeDocument/2006/relationships/audio" Target="../media/media4.mp3"/><Relationship Id="rId1" Type="http://schemas.microsoft.com/office/2007/relationships/media" Target="../media/media4.mp3"/><Relationship Id="rId6" Type="http://schemas.openxmlformats.org/officeDocument/2006/relationships/image" Target="../media/image11.png"/><Relationship Id="rId11" Type="http://schemas.openxmlformats.org/officeDocument/2006/relationships/image" Target="../media/image13.svg"/><Relationship Id="rId5" Type="http://schemas.openxmlformats.org/officeDocument/2006/relationships/image" Target="../media/image10.png"/><Relationship Id="rId10" Type="http://schemas.openxmlformats.org/officeDocument/2006/relationships/image" Target="../media/image12.png"/><Relationship Id="rId4" Type="http://schemas.openxmlformats.org/officeDocument/2006/relationships/image" Target="../media/image4.png"/><Relationship Id="rId9" Type="http://schemas.openxmlformats.org/officeDocument/2006/relationships/slide" Target="slide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7.xml"/><Relationship Id="rId7" Type="http://schemas.openxmlformats.org/officeDocument/2006/relationships/slide" Target="slide6.xml"/><Relationship Id="rId12" Type="http://schemas.openxmlformats.org/officeDocument/2006/relationships/image" Target="../media/image9.png"/><Relationship Id="rId2" Type="http://schemas.openxmlformats.org/officeDocument/2006/relationships/audio" Target="../media/media5.mp3"/><Relationship Id="rId1" Type="http://schemas.microsoft.com/office/2007/relationships/media" Target="../media/media5.mp3"/><Relationship Id="rId6" Type="http://schemas.openxmlformats.org/officeDocument/2006/relationships/image" Target="../media/image11.png"/><Relationship Id="rId11" Type="http://schemas.openxmlformats.org/officeDocument/2006/relationships/image" Target="../media/image13.svg"/><Relationship Id="rId5" Type="http://schemas.openxmlformats.org/officeDocument/2006/relationships/image" Target="../media/image10.png"/><Relationship Id="rId10" Type="http://schemas.openxmlformats.org/officeDocument/2006/relationships/image" Target="../media/image12.png"/><Relationship Id="rId4" Type="http://schemas.openxmlformats.org/officeDocument/2006/relationships/image" Target="../media/image4.png"/><Relationship Id="rId9" Type="http://schemas.openxmlformats.org/officeDocument/2006/relationships/slide" Target="slide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10.png"/><Relationship Id="rId7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slide" Target="slide4.xml"/><Relationship Id="rId5" Type="http://schemas.openxmlformats.org/officeDocument/2006/relationships/image" Target="../media/image7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928554"/>
          </a:xfrm>
          <a:custGeom>
            <a:avLst/>
            <a:gdLst/>
            <a:ahLst/>
            <a:cxnLst/>
            <a:rect l="l" t="t" r="r" b="b"/>
            <a:pathLst>
              <a:path w="18288000" h="10928554">
                <a:moveTo>
                  <a:pt x="0" y="0"/>
                </a:moveTo>
                <a:lnTo>
                  <a:pt x="18288000" y="0"/>
                </a:lnTo>
                <a:lnTo>
                  <a:pt x="18288000" y="10928554"/>
                </a:lnTo>
                <a:lnTo>
                  <a:pt x="0" y="109285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9000"/>
            </a:blip>
            <a:stretch>
              <a:fillRect t="-187" r="-2363" b="-13939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2199946" y="1028700"/>
            <a:ext cx="14684972" cy="6247870"/>
            <a:chOff x="0" y="0"/>
            <a:chExt cx="19579962" cy="8330493"/>
          </a:xfrm>
        </p:grpSpPr>
        <p:sp>
          <p:nvSpPr>
            <p:cNvPr id="4" name="TextBox 4"/>
            <p:cNvSpPr txBox="1"/>
            <p:nvPr/>
          </p:nvSpPr>
          <p:spPr>
            <a:xfrm>
              <a:off x="0" y="523875"/>
              <a:ext cx="19579962" cy="32199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6586"/>
                </a:lnSpc>
              </a:pPr>
              <a:r>
                <a:rPr lang="en-US" sz="18429" spc="-368">
                  <a:solidFill>
                    <a:srgbClr val="000000"/>
                  </a:solidFill>
                  <a:latin typeface="TAN Buster"/>
                  <a:ea typeface="TAN Buster"/>
                  <a:cs typeface="TAN Buster"/>
                  <a:sym typeface="TAN Buster"/>
                </a:rPr>
                <a:t>LKPD 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3446614"/>
              <a:ext cx="19579962" cy="48838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525"/>
                </a:lnSpc>
              </a:pPr>
              <a:r>
                <a:rPr lang="en-US" sz="8659" spc="865">
                  <a:solidFill>
                    <a:srgbClr val="000000"/>
                  </a:solidFill>
                  <a:latin typeface="Balgin"/>
                  <a:ea typeface="Balgin"/>
                  <a:cs typeface="Balgin"/>
                  <a:sym typeface="Balgin"/>
                </a:rPr>
                <a:t>STRUKTUR TUMBUHAN</a:t>
              </a:r>
            </a:p>
            <a:p>
              <a:pPr algn="ctr">
                <a:lnSpc>
                  <a:spcPts val="9525"/>
                </a:lnSpc>
              </a:pPr>
              <a:r>
                <a:rPr lang="en-US" sz="8659" spc="865">
                  <a:solidFill>
                    <a:srgbClr val="000000"/>
                  </a:solidFill>
                  <a:latin typeface="Balgin"/>
                  <a:ea typeface="Balgin"/>
                  <a:cs typeface="Balgin"/>
                  <a:sym typeface="Balgin"/>
                </a:rPr>
                <a:t>FASE C</a:t>
              </a:r>
            </a:p>
            <a:p>
              <a:pPr algn="ctr">
                <a:lnSpc>
                  <a:spcPts val="9525"/>
                </a:lnSpc>
              </a:pPr>
              <a:r>
                <a:rPr lang="en-US" sz="8659" spc="865">
                  <a:solidFill>
                    <a:srgbClr val="000000"/>
                  </a:solidFill>
                  <a:latin typeface="Balgin"/>
                  <a:ea typeface="Balgin"/>
                  <a:cs typeface="Balgin"/>
                  <a:sym typeface="Balgin"/>
                </a:rPr>
                <a:t>KELAS 5</a:t>
              </a:r>
            </a:p>
          </p:txBody>
        </p:sp>
      </p:grpSp>
      <p:sp>
        <p:nvSpPr>
          <p:cNvPr id="6" name="Freeform 6">
            <a:hlinkClick r:id="rId5" action="ppaction://hlinksldjump"/>
          </p:cNvPr>
          <p:cNvSpPr/>
          <p:nvPr/>
        </p:nvSpPr>
        <p:spPr>
          <a:xfrm>
            <a:off x="7000405" y="8648700"/>
            <a:ext cx="3810351" cy="1303458"/>
          </a:xfrm>
          <a:custGeom>
            <a:avLst/>
            <a:gdLst/>
            <a:ahLst/>
            <a:cxnLst/>
            <a:rect l="l" t="t" r="r" b="b"/>
            <a:pathLst>
              <a:path w="3810351" h="1303458">
                <a:moveTo>
                  <a:pt x="0" y="0"/>
                </a:moveTo>
                <a:lnTo>
                  <a:pt x="3810351" y="0"/>
                </a:lnTo>
                <a:lnTo>
                  <a:pt x="3810351" y="1303458"/>
                </a:lnTo>
                <a:lnTo>
                  <a:pt x="0" y="130345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pic>
        <p:nvPicPr>
          <p:cNvPr id="7" name="Picture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629650" y="4629150"/>
            <a:ext cx="1028700" cy="10287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  <p:timing>
    <p:tnLst>
      <p:par>
        <p:cTn id="1" dur="indefinite" restart="never" nodeType="tmRoot">
          <p:childTnLst>
            <p:cmd cmd="playFrom(0.0)">
              <p:cBhvr>
                <p:cTn id="2"/>
                <p:tgtEl>
                  <p:spTgt spid="7"/>
                </p:tgtEl>
              </p:cBhvr>
            </p:cmd>
            <p:audio>
              <p:cMediaNode vol="100000" showWhenStopped="0">
                <p:cTn id="3"/>
                <p:tgtEl>
                  <p:spTgt spid="7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97939" y="0"/>
            <a:ext cx="18485939" cy="12003342"/>
          </a:xfrm>
          <a:custGeom>
            <a:avLst/>
            <a:gdLst/>
            <a:ahLst/>
            <a:cxnLst/>
            <a:rect l="l" t="t" r="r" b="b"/>
            <a:pathLst>
              <a:path w="18485939" h="12003342">
                <a:moveTo>
                  <a:pt x="0" y="0"/>
                </a:moveTo>
                <a:lnTo>
                  <a:pt x="18485939" y="0"/>
                </a:lnTo>
                <a:lnTo>
                  <a:pt x="18485939" y="12003342"/>
                </a:lnTo>
                <a:lnTo>
                  <a:pt x="0" y="1200334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5634" b="-5634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279290" y="5846980"/>
            <a:ext cx="2948167" cy="4619634"/>
          </a:xfrm>
          <a:custGeom>
            <a:avLst/>
            <a:gdLst/>
            <a:ahLst/>
            <a:cxnLst/>
            <a:rect l="l" t="t" r="r" b="b"/>
            <a:pathLst>
              <a:path w="2948167" h="4619634">
                <a:moveTo>
                  <a:pt x="0" y="0"/>
                </a:moveTo>
                <a:lnTo>
                  <a:pt x="2948167" y="0"/>
                </a:lnTo>
                <a:lnTo>
                  <a:pt x="2948167" y="4619634"/>
                </a:lnTo>
                <a:lnTo>
                  <a:pt x="0" y="461963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3753374" y="7661177"/>
            <a:ext cx="533924" cy="495620"/>
            <a:chOff x="0" y="0"/>
            <a:chExt cx="140622" cy="13053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40622" cy="130534"/>
            </a:xfrm>
            <a:custGeom>
              <a:avLst/>
              <a:gdLst/>
              <a:ahLst/>
              <a:cxnLst/>
              <a:rect l="l" t="t" r="r" b="b"/>
              <a:pathLst>
                <a:path w="140622" h="130534">
                  <a:moveTo>
                    <a:pt x="65267" y="0"/>
                  </a:moveTo>
                  <a:lnTo>
                    <a:pt x="75355" y="0"/>
                  </a:lnTo>
                  <a:cubicBezTo>
                    <a:pt x="111401" y="0"/>
                    <a:pt x="140622" y="29221"/>
                    <a:pt x="140622" y="65267"/>
                  </a:cubicBezTo>
                  <a:lnTo>
                    <a:pt x="140622" y="65267"/>
                  </a:lnTo>
                  <a:cubicBezTo>
                    <a:pt x="140622" y="82577"/>
                    <a:pt x="133746" y="99177"/>
                    <a:pt x="121506" y="111417"/>
                  </a:cubicBezTo>
                  <a:cubicBezTo>
                    <a:pt x="109266" y="123657"/>
                    <a:pt x="92665" y="130534"/>
                    <a:pt x="75355" y="130534"/>
                  </a:cubicBezTo>
                  <a:lnTo>
                    <a:pt x="65267" y="130534"/>
                  </a:lnTo>
                  <a:cubicBezTo>
                    <a:pt x="29221" y="130534"/>
                    <a:pt x="0" y="101313"/>
                    <a:pt x="0" y="65267"/>
                  </a:cubicBezTo>
                  <a:lnTo>
                    <a:pt x="0" y="65267"/>
                  </a:lnTo>
                  <a:cubicBezTo>
                    <a:pt x="0" y="29221"/>
                    <a:pt x="29221" y="0"/>
                    <a:pt x="65267" y="0"/>
                  </a:cubicBezTo>
                  <a:close/>
                </a:path>
              </a:pathLst>
            </a:custGeom>
            <a:solidFill>
              <a:srgbClr val="F9D1B6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140622" cy="1686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rcRect l="33761" t="55647" r="36891" b="26233"/>
          <a:stretch>
            <a:fillRect/>
          </a:stretch>
        </p:blipFill>
        <p:spPr>
          <a:xfrm>
            <a:off x="3660386" y="7908987"/>
            <a:ext cx="626911" cy="21771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rcRect l="33761" t="55647" r="36891" b="26233"/>
          <a:stretch>
            <a:fillRect/>
          </a:stretch>
        </p:blipFill>
        <p:spPr>
          <a:xfrm>
            <a:off x="3660386" y="7939083"/>
            <a:ext cx="626911" cy="217714"/>
          </a:xfrm>
          <a:prstGeom prst="rect">
            <a:avLst/>
          </a:prstGeom>
        </p:spPr>
      </p:pic>
      <p:sp>
        <p:nvSpPr>
          <p:cNvPr id="9" name="Freeform 9">
            <a:hlinkClick r:id="rId8" action="ppaction://hlinksldjump"/>
          </p:cNvPr>
          <p:cNvSpPr/>
          <p:nvPr/>
        </p:nvSpPr>
        <p:spPr>
          <a:xfrm>
            <a:off x="13715215" y="8606571"/>
            <a:ext cx="3810351" cy="1303458"/>
          </a:xfrm>
          <a:custGeom>
            <a:avLst/>
            <a:gdLst/>
            <a:ahLst/>
            <a:cxnLst/>
            <a:rect l="l" t="t" r="r" b="b"/>
            <a:pathLst>
              <a:path w="3810351" h="1303458">
                <a:moveTo>
                  <a:pt x="0" y="0"/>
                </a:moveTo>
                <a:lnTo>
                  <a:pt x="3810351" y="0"/>
                </a:lnTo>
                <a:lnTo>
                  <a:pt x="3810351" y="1303458"/>
                </a:lnTo>
                <a:lnTo>
                  <a:pt x="0" y="130345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0" name="Freeform 10">
            <a:hlinkClick r:id="rId10" action="ppaction://hlinksldjump"/>
          </p:cNvPr>
          <p:cNvSpPr/>
          <p:nvPr/>
        </p:nvSpPr>
        <p:spPr>
          <a:xfrm>
            <a:off x="308039" y="8537639"/>
            <a:ext cx="1441322" cy="1441322"/>
          </a:xfrm>
          <a:custGeom>
            <a:avLst/>
            <a:gdLst/>
            <a:ahLst/>
            <a:cxnLst/>
            <a:rect l="l" t="t" r="r" b="b"/>
            <a:pathLst>
              <a:path w="1441322" h="1441322">
                <a:moveTo>
                  <a:pt x="0" y="0"/>
                </a:moveTo>
                <a:lnTo>
                  <a:pt x="1441322" y="0"/>
                </a:lnTo>
                <a:lnTo>
                  <a:pt x="1441322" y="1441322"/>
                </a:lnTo>
                <a:lnTo>
                  <a:pt x="0" y="144132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/>
            </a:stretch>
          </a:blipFill>
        </p:spPr>
      </p:sp>
      <p:pic>
        <p:nvPicPr>
          <p:cNvPr id="11" name="ElevenLabs_2025-11-27T02_02_07_Anika - Animated and Friendly_pvc_sp100_s50_sb75_v3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3698373" y="9978961"/>
            <a:ext cx="235868" cy="235868"/>
          </a:xfrm>
          <a:prstGeom prst="rect">
            <a:avLst/>
          </a:prstGeom>
        </p:spPr>
      </p:pic>
      <p:pic>
        <p:nvPicPr>
          <p:cNvPr id="12" name="ElevenLabs_2025-11-27T02_02_07_Anika - Animated and Friendly_pvc_sp100_s50_sb75_v3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3715536" y="9244584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395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7395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368675"/>
            <a:ext cx="18288000" cy="12469844"/>
          </a:xfrm>
          <a:custGeom>
            <a:avLst/>
            <a:gdLst/>
            <a:ahLst/>
            <a:cxnLst/>
            <a:rect l="l" t="t" r="r" b="b"/>
            <a:pathLst>
              <a:path w="18288000" h="12469844">
                <a:moveTo>
                  <a:pt x="0" y="0"/>
                </a:moveTo>
                <a:lnTo>
                  <a:pt x="18288000" y="0"/>
                </a:lnTo>
                <a:lnTo>
                  <a:pt x="18288000" y="12469845"/>
                </a:lnTo>
                <a:lnTo>
                  <a:pt x="0" y="1246984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9000"/>
            </a:blip>
            <a:stretch>
              <a:fillRect t="-2980" b="-2980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315172" y="1028700"/>
            <a:ext cx="15150469" cy="8229600"/>
          </a:xfrm>
          <a:custGeom>
            <a:avLst/>
            <a:gdLst/>
            <a:ahLst/>
            <a:cxnLst/>
            <a:rect l="l" t="t" r="r" b="b"/>
            <a:pathLst>
              <a:path w="15150469" h="8229600">
                <a:moveTo>
                  <a:pt x="0" y="0"/>
                </a:moveTo>
                <a:lnTo>
                  <a:pt x="15150469" y="0"/>
                </a:lnTo>
                <a:lnTo>
                  <a:pt x="1515046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23178" b="-23178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5294788" y="392234"/>
            <a:ext cx="1673820" cy="2545734"/>
          </a:xfrm>
          <a:custGeom>
            <a:avLst/>
            <a:gdLst/>
            <a:ahLst/>
            <a:cxnLst/>
            <a:rect l="l" t="t" r="r" b="b"/>
            <a:pathLst>
              <a:path w="1673820" h="2545734">
                <a:moveTo>
                  <a:pt x="0" y="0"/>
                </a:moveTo>
                <a:lnTo>
                  <a:pt x="1673820" y="0"/>
                </a:lnTo>
                <a:lnTo>
                  <a:pt x="1673820" y="2545733"/>
                </a:lnTo>
                <a:lnTo>
                  <a:pt x="0" y="254573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761516" y="2517483"/>
            <a:ext cx="14370181" cy="63137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72"/>
              </a:lnSpc>
            </a:pPr>
            <a:r>
              <a:rPr lang="en-US" sz="3884" spc="388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HALO TEMAN-TEMAN!</a:t>
            </a:r>
          </a:p>
          <a:p>
            <a:pPr algn="ctr">
              <a:lnSpc>
                <a:spcPts val="4972"/>
              </a:lnSpc>
            </a:pPr>
            <a:endParaRPr lang="en-US" sz="3884" spc="388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ctr">
              <a:lnSpc>
                <a:spcPts val="4972"/>
              </a:lnSpc>
            </a:pPr>
            <a:r>
              <a:rPr lang="en-US" sz="3884" spc="388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LKPD INI DIBUAT KHUSUS UNTUK KALIAN SUPAYA BELAJAR JADI LEBIH SERU DAN MUDAH DIPAHAMI. DI DALAMNYA ADA GAMBAR, SUARA, DAN KEGIATAN BELAJAR YANG MENYENANGKAN.</a:t>
            </a:r>
          </a:p>
          <a:p>
            <a:pPr algn="ctr">
              <a:lnSpc>
                <a:spcPts val="4972"/>
              </a:lnSpc>
            </a:pPr>
            <a:r>
              <a:rPr lang="en-US" sz="3884" spc="388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SEMOGA KALIAN SEMAKIN SEMANGAT BELAJAR DAN MAKIN PAHAM TENTANG BAGIAN-BAGIAN TUMBUHAN YA. </a:t>
            </a:r>
          </a:p>
          <a:p>
            <a:pPr algn="ctr">
              <a:lnSpc>
                <a:spcPts val="4972"/>
              </a:lnSpc>
            </a:pPr>
            <a:r>
              <a:rPr lang="en-US" sz="3884" spc="388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SELAMAT BELAJAR DAN TETAP CERIA!</a:t>
            </a:r>
          </a:p>
        </p:txBody>
      </p:sp>
      <p:sp>
        <p:nvSpPr>
          <p:cNvPr id="6" name="Freeform 6">
            <a:hlinkClick r:id="rId7" action="ppaction://hlinksldjump"/>
          </p:cNvPr>
          <p:cNvSpPr/>
          <p:nvPr/>
        </p:nvSpPr>
        <p:spPr>
          <a:xfrm>
            <a:off x="14556754" y="8718882"/>
            <a:ext cx="3149888" cy="1078837"/>
          </a:xfrm>
          <a:custGeom>
            <a:avLst/>
            <a:gdLst/>
            <a:ahLst/>
            <a:cxnLst/>
            <a:rect l="l" t="t" r="r" b="b"/>
            <a:pathLst>
              <a:path w="3149888" h="1078837">
                <a:moveTo>
                  <a:pt x="0" y="0"/>
                </a:moveTo>
                <a:lnTo>
                  <a:pt x="3149888" y="0"/>
                </a:lnTo>
                <a:lnTo>
                  <a:pt x="3149888" y="1078836"/>
                </a:lnTo>
                <a:lnTo>
                  <a:pt x="0" y="107883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7" name="Freeform 7">
            <a:hlinkClick r:id="rId9" action="ppaction://hlinksldjump"/>
          </p:cNvPr>
          <p:cNvSpPr/>
          <p:nvPr/>
        </p:nvSpPr>
        <p:spPr>
          <a:xfrm>
            <a:off x="866075" y="8110531"/>
            <a:ext cx="1441322" cy="1441322"/>
          </a:xfrm>
          <a:custGeom>
            <a:avLst/>
            <a:gdLst/>
            <a:ahLst/>
            <a:cxnLst/>
            <a:rect l="l" t="t" r="r" b="b"/>
            <a:pathLst>
              <a:path w="1441322" h="1441322">
                <a:moveTo>
                  <a:pt x="0" y="0"/>
                </a:moveTo>
                <a:lnTo>
                  <a:pt x="1441321" y="0"/>
                </a:lnTo>
                <a:lnTo>
                  <a:pt x="1441321" y="1441322"/>
                </a:lnTo>
                <a:lnTo>
                  <a:pt x="0" y="144132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586735" y="1182054"/>
            <a:ext cx="4931653" cy="870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41"/>
              </a:lnSpc>
              <a:spcBef>
                <a:spcPct val="0"/>
              </a:spcBef>
            </a:pPr>
            <a:r>
              <a:rPr lang="en-US" sz="5101" spc="-204">
                <a:solidFill>
                  <a:srgbClr val="000000"/>
                </a:solidFill>
                <a:latin typeface="Carollo Playscript"/>
                <a:ea typeface="Carollo Playscript"/>
                <a:cs typeface="Carollo Playscript"/>
                <a:sym typeface="Carollo Playscript"/>
              </a:rPr>
              <a:t>Kata Pengantar</a:t>
            </a:r>
          </a:p>
        </p:txBody>
      </p:sp>
      <p:pic>
        <p:nvPicPr>
          <p:cNvPr id="9" name="ElevenLabs_2025-11-27T02_51_02_Anika - Animated and Friendly_pvc_sp100_s50_sb75_v3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2670048" y="8301671"/>
            <a:ext cx="748038" cy="74803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352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368675"/>
            <a:ext cx="18288000" cy="12469844"/>
          </a:xfrm>
          <a:custGeom>
            <a:avLst/>
            <a:gdLst/>
            <a:ahLst/>
            <a:cxnLst/>
            <a:rect l="l" t="t" r="r" b="b"/>
            <a:pathLst>
              <a:path w="18288000" h="12469844">
                <a:moveTo>
                  <a:pt x="0" y="0"/>
                </a:moveTo>
                <a:lnTo>
                  <a:pt x="18288000" y="0"/>
                </a:lnTo>
                <a:lnTo>
                  <a:pt x="18288000" y="12469845"/>
                </a:lnTo>
                <a:lnTo>
                  <a:pt x="0" y="1246984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9000"/>
            </a:blip>
            <a:stretch>
              <a:fillRect t="-2980" b="-2980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315172" y="1028700"/>
            <a:ext cx="15150469" cy="8229600"/>
          </a:xfrm>
          <a:custGeom>
            <a:avLst/>
            <a:gdLst/>
            <a:ahLst/>
            <a:cxnLst/>
            <a:rect l="l" t="t" r="r" b="b"/>
            <a:pathLst>
              <a:path w="15150469" h="8229600">
                <a:moveTo>
                  <a:pt x="0" y="0"/>
                </a:moveTo>
                <a:lnTo>
                  <a:pt x="15150469" y="0"/>
                </a:lnTo>
                <a:lnTo>
                  <a:pt x="1515046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23178" b="-23178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5294788" y="392234"/>
            <a:ext cx="1673820" cy="2545734"/>
          </a:xfrm>
          <a:custGeom>
            <a:avLst/>
            <a:gdLst/>
            <a:ahLst/>
            <a:cxnLst/>
            <a:rect l="l" t="t" r="r" b="b"/>
            <a:pathLst>
              <a:path w="1673820" h="2545734">
                <a:moveTo>
                  <a:pt x="0" y="0"/>
                </a:moveTo>
                <a:lnTo>
                  <a:pt x="1673820" y="0"/>
                </a:lnTo>
                <a:lnTo>
                  <a:pt x="1673820" y="2545733"/>
                </a:lnTo>
                <a:lnTo>
                  <a:pt x="0" y="254573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843360" y="4249649"/>
            <a:ext cx="12862907" cy="42056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00"/>
              </a:lnSpc>
            </a:pPr>
            <a:r>
              <a:rPr lang="en-US" sz="3200" spc="320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PESERTA DIDIK MAMPU MEMAHAMI HUBUNGAN ANTARA STRUKTUR TUBUH MAKHLUK HIDUP DENGAN FUNGSI DAN KEBUTUHANNYA SERTA MENJELASKAN BAGAIMANA MAKHLUK HIDUP TERMASUK TUMBUHANMENYESUAIKAN DIRI DENGAN LINGKUNGAN</a:t>
            </a:r>
          </a:p>
          <a:p>
            <a:pPr algn="ctr">
              <a:lnSpc>
                <a:spcPts val="5600"/>
              </a:lnSpc>
            </a:pPr>
            <a:endParaRPr lang="en-US" sz="3200" spc="320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" name="Freeform 6">
            <a:hlinkClick r:id="rId7" action="ppaction://hlinksldjump"/>
          </p:cNvPr>
          <p:cNvSpPr/>
          <p:nvPr/>
        </p:nvSpPr>
        <p:spPr>
          <a:xfrm>
            <a:off x="14556754" y="8718882"/>
            <a:ext cx="3149888" cy="1078837"/>
          </a:xfrm>
          <a:custGeom>
            <a:avLst/>
            <a:gdLst/>
            <a:ahLst/>
            <a:cxnLst/>
            <a:rect l="l" t="t" r="r" b="b"/>
            <a:pathLst>
              <a:path w="3149888" h="1078837">
                <a:moveTo>
                  <a:pt x="0" y="0"/>
                </a:moveTo>
                <a:lnTo>
                  <a:pt x="3149888" y="0"/>
                </a:lnTo>
                <a:lnTo>
                  <a:pt x="3149888" y="1078836"/>
                </a:lnTo>
                <a:lnTo>
                  <a:pt x="0" y="107883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7" name="Freeform 7">
            <a:hlinkClick r:id="rId9" action="ppaction://hlinksldjump"/>
          </p:cNvPr>
          <p:cNvSpPr/>
          <p:nvPr/>
        </p:nvSpPr>
        <p:spPr>
          <a:xfrm>
            <a:off x="320195" y="8537639"/>
            <a:ext cx="1441322" cy="1441322"/>
          </a:xfrm>
          <a:custGeom>
            <a:avLst/>
            <a:gdLst/>
            <a:ahLst/>
            <a:cxnLst/>
            <a:rect l="l" t="t" r="r" b="b"/>
            <a:pathLst>
              <a:path w="1441322" h="1441322">
                <a:moveTo>
                  <a:pt x="0" y="0"/>
                </a:moveTo>
                <a:lnTo>
                  <a:pt x="1441321" y="0"/>
                </a:lnTo>
                <a:lnTo>
                  <a:pt x="1441321" y="1441322"/>
                </a:lnTo>
                <a:lnTo>
                  <a:pt x="0" y="144132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586735" y="1182054"/>
            <a:ext cx="4931653" cy="870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41"/>
              </a:lnSpc>
              <a:spcBef>
                <a:spcPct val="0"/>
              </a:spcBef>
            </a:pPr>
            <a:r>
              <a:rPr lang="en-US" sz="5101" spc="-204" dirty="0">
                <a:solidFill>
                  <a:srgbClr val="000000"/>
                </a:solidFill>
                <a:latin typeface="Carollo Playscript"/>
                <a:ea typeface="Carollo Playscript"/>
                <a:cs typeface="Carollo Playscript"/>
                <a:sym typeface="Carollo Playscript"/>
              </a:rPr>
              <a:t>CP | ATP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432259" y="2852242"/>
            <a:ext cx="1865236" cy="762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29"/>
              </a:lnSpc>
              <a:spcBef>
                <a:spcPct val="0"/>
              </a:spcBef>
            </a:pPr>
            <a:r>
              <a:rPr lang="en-US" sz="4449" spc="-177">
                <a:solidFill>
                  <a:srgbClr val="000000"/>
                </a:solidFill>
                <a:latin typeface="Carollo Playscript"/>
                <a:ea typeface="Carollo Playscript"/>
                <a:cs typeface="Carollo Playscript"/>
                <a:sym typeface="Carollo Playscript"/>
              </a:rPr>
              <a:t>CP</a:t>
            </a:r>
          </a:p>
        </p:txBody>
      </p:sp>
      <p:pic>
        <p:nvPicPr>
          <p:cNvPr id="11" name="ElevenLabs_2025-11-27T04_56_43_Anika - Animated and Friendly_pvc_sp100_s50_sb75_v3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9332474" y="7429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557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368675"/>
            <a:ext cx="18288000" cy="12469844"/>
          </a:xfrm>
          <a:custGeom>
            <a:avLst/>
            <a:gdLst/>
            <a:ahLst/>
            <a:cxnLst/>
            <a:rect l="l" t="t" r="r" b="b"/>
            <a:pathLst>
              <a:path w="18288000" h="12469844">
                <a:moveTo>
                  <a:pt x="0" y="0"/>
                </a:moveTo>
                <a:lnTo>
                  <a:pt x="18288000" y="0"/>
                </a:lnTo>
                <a:lnTo>
                  <a:pt x="18288000" y="12469845"/>
                </a:lnTo>
                <a:lnTo>
                  <a:pt x="0" y="1246984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9000"/>
            </a:blip>
            <a:stretch>
              <a:fillRect t="-2980" b="-2980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315172" y="1028700"/>
            <a:ext cx="15150469" cy="8229600"/>
          </a:xfrm>
          <a:custGeom>
            <a:avLst/>
            <a:gdLst/>
            <a:ahLst/>
            <a:cxnLst/>
            <a:rect l="l" t="t" r="r" b="b"/>
            <a:pathLst>
              <a:path w="15150469" h="8229600">
                <a:moveTo>
                  <a:pt x="0" y="0"/>
                </a:moveTo>
                <a:lnTo>
                  <a:pt x="15150469" y="0"/>
                </a:lnTo>
                <a:lnTo>
                  <a:pt x="1515046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23178" b="-23178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5294788" y="392234"/>
            <a:ext cx="1673820" cy="2545734"/>
          </a:xfrm>
          <a:custGeom>
            <a:avLst/>
            <a:gdLst/>
            <a:ahLst/>
            <a:cxnLst/>
            <a:rect l="l" t="t" r="r" b="b"/>
            <a:pathLst>
              <a:path w="1673820" h="2545734">
                <a:moveTo>
                  <a:pt x="0" y="0"/>
                </a:moveTo>
                <a:lnTo>
                  <a:pt x="1673820" y="0"/>
                </a:lnTo>
                <a:lnTo>
                  <a:pt x="1673820" y="2545733"/>
                </a:lnTo>
                <a:lnTo>
                  <a:pt x="0" y="254573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712546" y="4049231"/>
            <a:ext cx="12862907" cy="49009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77" lvl="1" indent="-345439" algn="just">
              <a:lnSpc>
                <a:spcPts val="5599"/>
              </a:lnSpc>
              <a:buAutoNum type="arabicPeriod"/>
            </a:pPr>
            <a:r>
              <a:rPr lang="en-US" sz="3199" spc="31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PESERTA DIDIK MAMPU MENGIDENTIFIKASI BAGIAN-BAGIAN UTAMA TUMBUHAN (AKAR, BATANG, DAUN, BUNGA, BUAH, BIJI) MELALUI PENGAMATAN GAMBAR ATAU VIDEO</a:t>
            </a:r>
          </a:p>
          <a:p>
            <a:pPr marL="690877" lvl="1" indent="-345439" algn="just">
              <a:lnSpc>
                <a:spcPts val="5599"/>
              </a:lnSpc>
              <a:buAutoNum type="arabicPeriod"/>
            </a:pPr>
            <a:r>
              <a:rPr lang="en-US" sz="3199" spc="319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PESERTA DIDIK MAMPU MENJELASKAN FUNGSI SETIAP BAGIAN TUMBUHAN DENGAN BAHASA MEREKA SENDIRI.</a:t>
            </a:r>
          </a:p>
        </p:txBody>
      </p:sp>
      <p:sp>
        <p:nvSpPr>
          <p:cNvPr id="6" name="Freeform 6">
            <a:hlinkClick r:id="rId7" action="ppaction://hlinksldjump"/>
          </p:cNvPr>
          <p:cNvSpPr/>
          <p:nvPr/>
        </p:nvSpPr>
        <p:spPr>
          <a:xfrm>
            <a:off x="14556754" y="8718882"/>
            <a:ext cx="3149888" cy="1078837"/>
          </a:xfrm>
          <a:custGeom>
            <a:avLst/>
            <a:gdLst/>
            <a:ahLst/>
            <a:cxnLst/>
            <a:rect l="l" t="t" r="r" b="b"/>
            <a:pathLst>
              <a:path w="3149888" h="1078837">
                <a:moveTo>
                  <a:pt x="0" y="0"/>
                </a:moveTo>
                <a:lnTo>
                  <a:pt x="3149888" y="0"/>
                </a:lnTo>
                <a:lnTo>
                  <a:pt x="3149888" y="1078836"/>
                </a:lnTo>
                <a:lnTo>
                  <a:pt x="0" y="107883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7" name="Freeform 7">
            <a:hlinkClick r:id="rId9" action="ppaction://hlinksldjump"/>
          </p:cNvPr>
          <p:cNvSpPr/>
          <p:nvPr/>
        </p:nvSpPr>
        <p:spPr>
          <a:xfrm>
            <a:off x="320195" y="8537639"/>
            <a:ext cx="1441322" cy="1441322"/>
          </a:xfrm>
          <a:custGeom>
            <a:avLst/>
            <a:gdLst/>
            <a:ahLst/>
            <a:cxnLst/>
            <a:rect l="l" t="t" r="r" b="b"/>
            <a:pathLst>
              <a:path w="1441322" h="1441322">
                <a:moveTo>
                  <a:pt x="0" y="0"/>
                </a:moveTo>
                <a:lnTo>
                  <a:pt x="1441321" y="0"/>
                </a:lnTo>
                <a:lnTo>
                  <a:pt x="1441321" y="1441322"/>
                </a:lnTo>
                <a:lnTo>
                  <a:pt x="0" y="144132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586735" y="1182054"/>
            <a:ext cx="4931653" cy="870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41"/>
              </a:lnSpc>
              <a:spcBef>
                <a:spcPct val="0"/>
              </a:spcBef>
            </a:pPr>
            <a:r>
              <a:rPr lang="en-US" sz="5101" spc="-204">
                <a:solidFill>
                  <a:srgbClr val="000000"/>
                </a:solidFill>
                <a:latin typeface="Carollo Playscript"/>
                <a:ea typeface="Carollo Playscript"/>
                <a:cs typeface="Carollo Playscript"/>
                <a:sym typeface="Carollo Playscript"/>
              </a:rPr>
              <a:t>CP | ATP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432259" y="2852242"/>
            <a:ext cx="1865236" cy="762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29"/>
              </a:lnSpc>
              <a:spcBef>
                <a:spcPct val="0"/>
              </a:spcBef>
            </a:pPr>
            <a:r>
              <a:rPr lang="en-US" sz="4449" spc="-177">
                <a:solidFill>
                  <a:srgbClr val="000000"/>
                </a:solidFill>
                <a:latin typeface="Carollo Playscript"/>
                <a:ea typeface="Carollo Playscript"/>
                <a:cs typeface="Carollo Playscript"/>
                <a:sym typeface="Carollo Playscript"/>
              </a:rPr>
              <a:t>ATP</a:t>
            </a:r>
          </a:p>
        </p:txBody>
      </p:sp>
      <p:pic>
        <p:nvPicPr>
          <p:cNvPr id="10" name="ElevenLabs_2025-11-27T04_59_53_Anika - Animated and Friendly_pvc_sp100_s50_sb75_v3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2084658" y="7928039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173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368675"/>
            <a:ext cx="18288000" cy="12469844"/>
          </a:xfrm>
          <a:custGeom>
            <a:avLst/>
            <a:gdLst/>
            <a:ahLst/>
            <a:cxnLst/>
            <a:rect l="l" t="t" r="r" b="b"/>
            <a:pathLst>
              <a:path w="18288000" h="12469844">
                <a:moveTo>
                  <a:pt x="0" y="0"/>
                </a:moveTo>
                <a:lnTo>
                  <a:pt x="18288000" y="0"/>
                </a:lnTo>
                <a:lnTo>
                  <a:pt x="18288000" y="12469845"/>
                </a:lnTo>
                <a:lnTo>
                  <a:pt x="0" y="124698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000"/>
            </a:blip>
            <a:stretch>
              <a:fillRect t="-2980" b="-2980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315172" y="1028700"/>
            <a:ext cx="15150469" cy="8229600"/>
          </a:xfrm>
          <a:custGeom>
            <a:avLst/>
            <a:gdLst/>
            <a:ahLst/>
            <a:cxnLst/>
            <a:rect l="l" t="t" r="r" b="b"/>
            <a:pathLst>
              <a:path w="15150469" h="8229600">
                <a:moveTo>
                  <a:pt x="0" y="0"/>
                </a:moveTo>
                <a:lnTo>
                  <a:pt x="15150469" y="0"/>
                </a:lnTo>
                <a:lnTo>
                  <a:pt x="1515046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3178" b="-23178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5294788" y="392234"/>
            <a:ext cx="1673820" cy="2545734"/>
          </a:xfrm>
          <a:custGeom>
            <a:avLst/>
            <a:gdLst/>
            <a:ahLst/>
            <a:cxnLst/>
            <a:rect l="l" t="t" r="r" b="b"/>
            <a:pathLst>
              <a:path w="1673820" h="2545734">
                <a:moveTo>
                  <a:pt x="0" y="0"/>
                </a:moveTo>
                <a:lnTo>
                  <a:pt x="1673820" y="0"/>
                </a:lnTo>
                <a:lnTo>
                  <a:pt x="1673820" y="2545733"/>
                </a:lnTo>
                <a:lnTo>
                  <a:pt x="0" y="254573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712546" y="3192599"/>
            <a:ext cx="12862907" cy="4196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599"/>
              </a:lnSpc>
            </a:pPr>
            <a:r>
              <a:rPr lang="en-US" sz="3199" spc="31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TUJUAN PEMBELAJARAN INI ADALAH AGAR SISWA DAPAT MENGENALI BAGIAN-BAGIAN TUMBUHAN DAN FUNGSINYA, SERTA MENGAMATI STRUKTUR TUMBUHAN MELALUI GAMBAR ATAU VIDEO. PADA AKHIRNYA, SISWA DIHARAPKAN MAMPU MENYIMPULKAN HUBUNGAN ANTARA STRUKTUR TUMBUHAN DENGAN FUNGSINYA.</a:t>
            </a:r>
          </a:p>
        </p:txBody>
      </p:sp>
      <p:sp>
        <p:nvSpPr>
          <p:cNvPr id="6" name="Freeform 6"/>
          <p:cNvSpPr/>
          <p:nvPr/>
        </p:nvSpPr>
        <p:spPr>
          <a:xfrm>
            <a:off x="14556754" y="8718882"/>
            <a:ext cx="3149888" cy="1078837"/>
          </a:xfrm>
          <a:custGeom>
            <a:avLst/>
            <a:gdLst/>
            <a:ahLst/>
            <a:cxnLst/>
            <a:rect l="l" t="t" r="r" b="b"/>
            <a:pathLst>
              <a:path w="3149888" h="1078837">
                <a:moveTo>
                  <a:pt x="0" y="0"/>
                </a:moveTo>
                <a:lnTo>
                  <a:pt x="3149888" y="0"/>
                </a:lnTo>
                <a:lnTo>
                  <a:pt x="3149888" y="1078836"/>
                </a:lnTo>
                <a:lnTo>
                  <a:pt x="0" y="107883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7" name="Freeform 7">
            <a:hlinkClick r:id="rId6" action="ppaction://hlinksldjump"/>
          </p:cNvPr>
          <p:cNvSpPr/>
          <p:nvPr/>
        </p:nvSpPr>
        <p:spPr>
          <a:xfrm>
            <a:off x="320195" y="8537639"/>
            <a:ext cx="1441322" cy="1441322"/>
          </a:xfrm>
          <a:custGeom>
            <a:avLst/>
            <a:gdLst/>
            <a:ahLst/>
            <a:cxnLst/>
            <a:rect l="l" t="t" r="r" b="b"/>
            <a:pathLst>
              <a:path w="1441322" h="1441322">
                <a:moveTo>
                  <a:pt x="0" y="0"/>
                </a:moveTo>
                <a:lnTo>
                  <a:pt x="1441321" y="0"/>
                </a:lnTo>
                <a:lnTo>
                  <a:pt x="1441321" y="1441322"/>
                </a:lnTo>
                <a:lnTo>
                  <a:pt x="0" y="144132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586735" y="1182054"/>
            <a:ext cx="4931653" cy="870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41"/>
              </a:lnSpc>
              <a:spcBef>
                <a:spcPct val="0"/>
              </a:spcBef>
            </a:pPr>
            <a:r>
              <a:rPr lang="en-US" sz="5101" spc="-204">
                <a:solidFill>
                  <a:srgbClr val="000000"/>
                </a:solidFill>
                <a:latin typeface="Carollo Playscript"/>
                <a:ea typeface="Carollo Playscript"/>
                <a:cs typeface="Carollo Playscript"/>
                <a:sym typeface="Carollo Playscript"/>
              </a:rPr>
              <a:t>TUJUAN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168</Words>
  <Application>Microsoft Office PowerPoint</Application>
  <PresentationFormat>Custom</PresentationFormat>
  <Paragraphs>19</Paragraphs>
  <Slides>6</Slides>
  <Notes>0</Notes>
  <HiddenSlides>0</HiddenSlides>
  <MMClips>6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3" baseType="lpstr">
      <vt:lpstr>Arial</vt:lpstr>
      <vt:lpstr>TAN Buster</vt:lpstr>
      <vt:lpstr>Balgin</vt:lpstr>
      <vt:lpstr>Poppins</vt:lpstr>
      <vt:lpstr>Calibri</vt:lpstr>
      <vt:lpstr>Carollo Playscript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Salinan dari STRUKTUR TUMBUHAN FASE C KELAS 5</dc:title>
  <cp:lastModifiedBy>admin</cp:lastModifiedBy>
  <cp:revision>5</cp:revision>
  <dcterms:created xsi:type="dcterms:W3CDTF">2006-08-16T00:00:00Z</dcterms:created>
  <dcterms:modified xsi:type="dcterms:W3CDTF">2025-11-28T04:06:16Z</dcterms:modified>
  <dc:identifier>DAG58i8JwIs</dc:identifier>
</cp:coreProperties>
</file>